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6858000" cx="9144000"/>
  <p:notesSz cx="7772400" cy="10058400"/>
  <p:embeddedFontLst>
    <p:embeddedFont>
      <p:font typeface="Gowun Batang"/>
      <p:regular r:id="rId26"/>
      <p:bold r:id="rId27"/>
    </p:embeddedFont>
    <p:embeddedFont>
      <p:font typeface="Tahom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hQBtbAJi2MBdciCda/HFX9ApAZ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C7B16B-8616-4433-A42F-7D45C4073A0D}">
  <a:tblStyle styleId="{01C7B16B-8616-4433-A42F-7D45C4073A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GowunBatang-regular.fntdata"/><Relationship Id="rId25" Type="http://schemas.openxmlformats.org/officeDocument/2006/relationships/slide" Target="slides/slide18.xml"/><Relationship Id="rId28" Type="http://schemas.openxmlformats.org/officeDocument/2006/relationships/font" Target="fonts/Tahoma-regular.fntdata"/><Relationship Id="rId27" Type="http://schemas.openxmlformats.org/officeDocument/2006/relationships/font" Target="fonts/GowunBatang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Tahoma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8963" y="0"/>
            <a:ext cx="337185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8963" y="9555163"/>
            <a:ext cx="33718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a7a600359_0_43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5a7a600359_0_43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6218e5078_0_0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36218e5078_0_0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6218e5078_0_8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36218e5078_0_8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6218e5078_0_24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36218e5078_0_24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218e5078_0_31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36218e5078_0_31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6218e5078_0_16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36218e5078_0_16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6218e5078_0_39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36218e5078_0_39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6218e5078_0_50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36218e5078_0_50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a7a600359_0_13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5a7a600359_0_13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616142fa2_0_0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3616142fa2_0_0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 txBox="1"/>
          <p:nvPr>
            <p:ph idx="1" type="body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a7a600359_0_7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5a7a600359_0_7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a7a600359_0_21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5a7a600359_0_21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a7a600359_0_27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5a7a600359_0_27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a7a600359_0_49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5a7a600359_0_49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a7a600359_0_37:notes"/>
          <p:cNvSpPr txBox="1"/>
          <p:nvPr>
            <p:ph idx="1" type="body"/>
          </p:nvPr>
        </p:nvSpPr>
        <p:spPr>
          <a:xfrm>
            <a:off x="777875" y="4776788"/>
            <a:ext cx="6216600" cy="45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5a7a600359_0_37:notes"/>
          <p:cNvSpPr/>
          <p:nvPr>
            <p:ph idx="2" type="sldImg"/>
          </p:nvPr>
        </p:nvSpPr>
        <p:spPr>
          <a:xfrm>
            <a:off x="1371600" y="763588"/>
            <a:ext cx="50292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 rot="5400000">
            <a:off x="2309019" y="-246856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 rot="5400000">
            <a:off x="4729163" y="2173288"/>
            <a:ext cx="5857875" cy="205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 rot="5400000">
            <a:off x="538163" y="192087"/>
            <a:ext cx="585787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/>
            </a:lvl1pPr>
            <a:lvl2pPr lvl="1" algn="ctr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536575" y="396875"/>
            <a:ext cx="8070850" cy="5588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42900" y="1490663"/>
            <a:ext cx="84582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14325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314325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3pPr>
            <a:lvl4pPr indent="-314325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314325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5pPr>
            <a:lvl6pPr indent="-314325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6pPr>
            <a:lvl7pPr indent="-314325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7pPr>
            <a:lvl8pPr indent="-314325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8pPr>
            <a:lvl9pPr indent="-314325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350"/>
              <a:buChar char="●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 sz="1800"/>
            </a:lvl2pPr>
            <a:lvl3pPr indent="-228600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/>
            </a:lvl3pPr>
            <a:lvl4pPr indent="-228600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050"/>
              <a:buNone/>
              <a:defRPr sz="1400"/>
            </a:lvl4pPr>
            <a:lvl5pPr indent="-228600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050"/>
              <a:buNone/>
              <a:defRPr sz="1400"/>
            </a:lvl5pPr>
            <a:lvl6pPr indent="-228600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050"/>
              <a:buNone/>
              <a:defRPr sz="1400"/>
            </a:lvl6pPr>
            <a:lvl7pPr indent="-228600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050"/>
              <a:buNone/>
              <a:defRPr sz="1400"/>
            </a:lvl7pPr>
            <a:lvl8pPr indent="-228600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050"/>
              <a:buNone/>
              <a:defRPr sz="1400"/>
            </a:lvl8pPr>
            <a:lvl9pPr indent="-228600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050"/>
              <a:buNone/>
              <a:defRPr sz="1400"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36575" y="396875"/>
            <a:ext cx="8070850" cy="5588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42900" y="1490663"/>
            <a:ext cx="41529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  <a:defRPr sz="2800"/>
            </a:lvl1pPr>
            <a:lvl2pPr indent="-342900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 sz="2400"/>
            </a:lvl2pPr>
            <a:lvl3pPr indent="-323850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2000"/>
            </a:lvl3pPr>
            <a:lvl4pPr indent="-314325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 sz="1800"/>
            </a:lvl4pPr>
            <a:lvl5pPr indent="-314325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 sz="1800"/>
            </a:lvl5pPr>
            <a:lvl6pPr indent="-314325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 sz="1800"/>
            </a:lvl6pPr>
            <a:lvl7pPr indent="-314325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 sz="1800"/>
            </a:lvl7pPr>
            <a:lvl8pPr indent="-314325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 sz="1800"/>
            </a:lvl8pPr>
            <a:lvl9pPr indent="-314325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350"/>
              <a:buChar char="●"/>
              <a:defRPr sz="1800"/>
            </a:lvl9pPr>
          </a:lstStyle>
          <a:p/>
        </p:txBody>
      </p:sp>
      <p:sp>
        <p:nvSpPr>
          <p:cNvPr id="117" name="Google Shape;117;p21"/>
          <p:cNvSpPr txBox="1"/>
          <p:nvPr>
            <p:ph idx="2" type="body"/>
          </p:nvPr>
        </p:nvSpPr>
        <p:spPr>
          <a:xfrm>
            <a:off x="4648200" y="1490663"/>
            <a:ext cx="41529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  <a:defRPr sz="2800"/>
            </a:lvl1pPr>
            <a:lvl2pPr indent="-342900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 sz="2400"/>
            </a:lvl2pPr>
            <a:lvl3pPr indent="-323850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2000"/>
            </a:lvl3pPr>
            <a:lvl4pPr indent="-314325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 sz="1800"/>
            </a:lvl4pPr>
            <a:lvl5pPr indent="-314325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 sz="1800"/>
            </a:lvl5pPr>
            <a:lvl6pPr indent="-314325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 sz="1800"/>
            </a:lvl6pPr>
            <a:lvl7pPr indent="-314325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 sz="1800"/>
            </a:lvl7pPr>
            <a:lvl8pPr indent="-314325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 sz="1800"/>
            </a:lvl8pPr>
            <a:lvl9pPr indent="-314325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350"/>
              <a:buChar char="●"/>
              <a:defRPr sz="1800"/>
            </a:lvl9pPr>
          </a:lstStyle>
          <a:p/>
        </p:txBody>
      </p:sp>
      <p:sp>
        <p:nvSpPr>
          <p:cNvPr id="118" name="Google Shape;118;p21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sz="2000"/>
            </a:lvl2pPr>
            <a:lvl3pPr indent="-228600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 b="1" sz="1800"/>
            </a:lvl3pPr>
            <a:lvl4pPr indent="-228600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600"/>
            </a:lvl4pPr>
            <a:lvl5pPr indent="-228600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600"/>
            </a:lvl5pPr>
            <a:lvl6pPr indent="-228600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600"/>
            </a:lvl6pPr>
            <a:lvl7pPr indent="-228600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600"/>
            </a:lvl7pPr>
            <a:lvl8pPr indent="-228600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600"/>
            </a:lvl8pPr>
            <a:lvl9pPr indent="-228600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200"/>
              <a:buNone/>
              <a:defRPr b="1" sz="1600"/>
            </a:lvl9pPr>
          </a:lstStyle>
          <a:p/>
        </p:txBody>
      </p:sp>
      <p:sp>
        <p:nvSpPr>
          <p:cNvPr id="124" name="Google Shape;124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sz="2400"/>
            </a:lvl1pPr>
            <a:lvl2pPr indent="-323850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500"/>
              <a:buChar char="–"/>
              <a:defRPr sz="2000"/>
            </a:lvl2pPr>
            <a:lvl3pPr indent="-314325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 sz="1800"/>
            </a:lvl3pPr>
            <a:lvl4pPr indent="-304800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 sz="1600"/>
            </a:lvl4pPr>
            <a:lvl5pPr indent="-304800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/>
            </a:lvl5pPr>
            <a:lvl6pPr indent="-304800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/>
            </a:lvl6pPr>
            <a:lvl7pPr indent="-304800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/>
            </a:lvl7pPr>
            <a:lvl8pPr indent="-304800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/>
            </a:lvl8pPr>
            <a:lvl9pPr indent="-304800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200"/>
              <a:buChar char="●"/>
              <a:defRPr sz="1600"/>
            </a:lvl9pPr>
          </a:lstStyle>
          <a:p/>
        </p:txBody>
      </p:sp>
      <p:sp>
        <p:nvSpPr>
          <p:cNvPr id="125" name="Google Shape;125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1" sz="2000"/>
            </a:lvl2pPr>
            <a:lvl3pPr indent="-228600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 b="1" sz="1800"/>
            </a:lvl3pPr>
            <a:lvl4pPr indent="-228600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600"/>
            </a:lvl4pPr>
            <a:lvl5pPr indent="-228600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600"/>
            </a:lvl5pPr>
            <a:lvl6pPr indent="-228600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600"/>
            </a:lvl6pPr>
            <a:lvl7pPr indent="-228600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600"/>
            </a:lvl7pPr>
            <a:lvl8pPr indent="-228600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600"/>
            </a:lvl8pPr>
            <a:lvl9pPr indent="-228600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200"/>
              <a:buNone/>
              <a:defRPr b="1" sz="1600"/>
            </a:lvl9pPr>
          </a:lstStyle>
          <a:p/>
        </p:txBody>
      </p:sp>
      <p:sp>
        <p:nvSpPr>
          <p:cNvPr id="126" name="Google Shape;126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sz="2400"/>
            </a:lvl1pPr>
            <a:lvl2pPr indent="-323850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500"/>
              <a:buChar char="–"/>
              <a:defRPr sz="2000"/>
            </a:lvl2pPr>
            <a:lvl3pPr indent="-314325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 sz="1800"/>
            </a:lvl3pPr>
            <a:lvl4pPr indent="-304800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Char char="–"/>
              <a:defRPr sz="1600"/>
            </a:lvl4pPr>
            <a:lvl5pPr indent="-304800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/>
            </a:lvl5pPr>
            <a:lvl6pPr indent="-304800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/>
            </a:lvl6pPr>
            <a:lvl7pPr indent="-304800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/>
            </a:lvl7pPr>
            <a:lvl8pPr indent="-304800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600"/>
            </a:lvl8pPr>
            <a:lvl9pPr indent="-304800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200"/>
              <a:buChar char="●"/>
              <a:defRPr sz="1600"/>
            </a:lvl9pPr>
          </a:lstStyle>
          <a:p/>
        </p:txBody>
      </p:sp>
      <p:sp>
        <p:nvSpPr>
          <p:cNvPr id="127" name="Google Shape;127;p22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536575" y="396875"/>
            <a:ext cx="8070850" cy="5588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  <a:defRPr sz="3200"/>
            </a:lvl1pPr>
            <a:lvl2pPr indent="-361950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2100"/>
              <a:buChar char="–"/>
              <a:defRPr sz="2800"/>
            </a:lvl2pPr>
            <a:lvl3pPr indent="-342900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2400"/>
            </a:lvl3pPr>
            <a:lvl4pPr indent="-323850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500"/>
              <a:buChar char="–"/>
              <a:defRPr sz="2000"/>
            </a:lvl4pPr>
            <a:lvl5pPr indent="-323850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2000"/>
            </a:lvl5pPr>
            <a:lvl6pPr indent="-323850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2000"/>
            </a:lvl6pPr>
            <a:lvl7pPr indent="-323850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2000"/>
            </a:lvl7pPr>
            <a:lvl8pPr indent="-323850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2000"/>
            </a:lvl8pPr>
            <a:lvl9pPr indent="-323850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500"/>
              <a:buChar char="●"/>
              <a:defRPr sz="2000"/>
            </a:lvl9pPr>
          </a:lstStyle>
          <a:p/>
        </p:txBody>
      </p:sp>
      <p:sp>
        <p:nvSpPr>
          <p:cNvPr id="138" name="Google Shape;138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 sz="1200"/>
            </a:lvl2pPr>
            <a:lvl3pPr indent="-228600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750"/>
              <a:buNone/>
              <a:defRPr sz="1000"/>
            </a:lvl3pPr>
            <a:lvl4pPr indent="-228600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675"/>
              <a:buNone/>
              <a:defRPr sz="900"/>
            </a:lvl4pPr>
            <a:lvl5pPr indent="-228600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675"/>
              <a:buNone/>
              <a:defRPr sz="900"/>
            </a:lvl5pPr>
            <a:lvl6pPr indent="-228600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675"/>
              <a:buNone/>
              <a:defRPr sz="900"/>
            </a:lvl6pPr>
            <a:lvl7pPr indent="-228600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675"/>
              <a:buNone/>
              <a:defRPr sz="900"/>
            </a:lvl7pPr>
            <a:lvl8pPr indent="-228600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675"/>
              <a:buNone/>
              <a:defRPr sz="900"/>
            </a:lvl8pPr>
            <a:lvl9pPr indent="-228600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675"/>
              <a:buNone/>
              <a:defRPr sz="900"/>
            </a:lvl9pPr>
          </a:lstStyle>
          <a:p/>
        </p:txBody>
      </p:sp>
      <p:sp>
        <p:nvSpPr>
          <p:cNvPr id="139" name="Google Shape;139;p24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/>
            </a:lvl1pPr>
            <a:lvl2pPr lvl="1" algn="ctr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 sz="1200"/>
            </a:lvl2pPr>
            <a:lvl3pPr indent="-228600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750"/>
              <a:buNone/>
              <a:defRPr sz="1000"/>
            </a:lvl3pPr>
            <a:lvl4pPr indent="-228600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675"/>
              <a:buNone/>
              <a:defRPr sz="900"/>
            </a:lvl4pPr>
            <a:lvl5pPr indent="-228600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675"/>
              <a:buNone/>
              <a:defRPr sz="900"/>
            </a:lvl5pPr>
            <a:lvl6pPr indent="-228600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675"/>
              <a:buNone/>
              <a:defRPr sz="900"/>
            </a:lvl6pPr>
            <a:lvl7pPr indent="-228600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675"/>
              <a:buNone/>
              <a:defRPr sz="900"/>
            </a:lvl7pPr>
            <a:lvl8pPr indent="-228600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675"/>
              <a:buNone/>
              <a:defRPr sz="900"/>
            </a:lvl8pPr>
            <a:lvl9pPr indent="-228600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675"/>
              <a:buNone/>
              <a:defRPr sz="900"/>
            </a:lvl9pPr>
          </a:lstStyle>
          <a:p/>
        </p:txBody>
      </p:sp>
      <p:sp>
        <p:nvSpPr>
          <p:cNvPr id="146" name="Google Shape;146;p25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536575" y="396875"/>
            <a:ext cx="8070850" cy="5588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 rot="5400000">
            <a:off x="3041650" y="-1208087"/>
            <a:ext cx="3060700" cy="84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14325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314325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3pPr>
            <a:lvl4pPr indent="-314325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314325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5pPr>
            <a:lvl6pPr indent="-314325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6pPr>
            <a:lvl7pPr indent="-314325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7pPr>
            <a:lvl8pPr indent="-314325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8pPr>
            <a:lvl9pPr indent="-314325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350"/>
              <a:buChar char="●"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 rot="5400000">
            <a:off x="5666581" y="1416844"/>
            <a:ext cx="4154488" cy="211455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 rot="5400000">
            <a:off x="1361281" y="-621506"/>
            <a:ext cx="4154488" cy="6191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14325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314325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3pPr>
            <a:lvl4pPr indent="-314325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314325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5pPr>
            <a:lvl6pPr indent="-314325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6pPr>
            <a:lvl7pPr indent="-314325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7pPr>
            <a:lvl8pPr indent="-314325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8pPr>
            <a:lvl9pPr indent="-314325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350"/>
              <a:buChar char="●"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536575" y="396875"/>
            <a:ext cx="8070850" cy="5588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42900" y="1490663"/>
            <a:ext cx="41529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14325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314325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3pPr>
            <a:lvl4pPr indent="-314325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314325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5pPr>
            <a:lvl6pPr indent="-314325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6pPr>
            <a:lvl7pPr indent="-314325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7pPr>
            <a:lvl8pPr indent="-314325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8pPr>
            <a:lvl9pPr indent="-314325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350"/>
              <a:buChar char="●"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2" type="body"/>
          </p:nvPr>
        </p:nvSpPr>
        <p:spPr>
          <a:xfrm>
            <a:off x="4648200" y="1490663"/>
            <a:ext cx="41529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14325" lvl="1" marL="914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2pPr>
            <a:lvl3pPr indent="-314325" lvl="2" marL="1371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3pPr>
            <a:lvl4pPr indent="-314325" lvl="3" marL="18288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–"/>
              <a:defRPr/>
            </a:lvl4pPr>
            <a:lvl5pPr indent="-314325" lvl="4" marL="22860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5pPr>
            <a:lvl6pPr indent="-314325" lvl="5" marL="27432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6pPr>
            <a:lvl7pPr indent="-314325" lvl="6" marL="32004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7pPr>
            <a:lvl8pPr indent="-314325" lvl="7" marL="365760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  <a:defRPr/>
            </a:lvl8pPr>
            <a:lvl9pPr indent="-314325" lvl="8" marL="411480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350"/>
              <a:buChar char="●"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457200" y="1604963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9pPr>
          </a:lstStyle>
          <a:p/>
        </p:txBody>
      </p:sp>
      <p:sp>
        <p:nvSpPr>
          <p:cNvPr id="35" name="Google Shape;35;p10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604963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648200" y="1604963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9pPr>
          </a:lstStyle>
          <a:p/>
        </p:txBody>
      </p:sp>
      <p:sp>
        <p:nvSpPr>
          <p:cNvPr id="42" name="Google Shape;42;p11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/>
            </a:lvl9pPr>
          </a:lstStyle>
          <a:p/>
        </p:txBody>
      </p:sp>
      <p:sp>
        <p:nvSpPr>
          <p:cNvPr id="51" name="Google Shape;51;p12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604963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 txBox="1"/>
          <p:nvPr>
            <p:ph type="title"/>
          </p:nvPr>
        </p:nvSpPr>
        <p:spPr>
          <a:xfrm>
            <a:off x="536575" y="396875"/>
            <a:ext cx="8070850" cy="5588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8" name="Google Shape;88;p6"/>
          <p:cNvSpPr txBox="1"/>
          <p:nvPr>
            <p:ph idx="1" type="body"/>
          </p:nvPr>
        </p:nvSpPr>
        <p:spPr>
          <a:xfrm>
            <a:off x="342900" y="1490663"/>
            <a:ext cx="84582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–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–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spcBef>
                <a:spcPts val="1413"/>
              </a:spcBef>
              <a:spcAft>
                <a:spcPts val="1413"/>
              </a:spcAft>
              <a:buClr>
                <a:srgbClr val="000000"/>
              </a:buClr>
              <a:buSzPts val="18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9" name="Google Shape;89;p6"/>
          <p:cNvSpPr txBox="1"/>
          <p:nvPr>
            <p:ph idx="11" type="ftr"/>
          </p:nvPr>
        </p:nvSpPr>
        <p:spPr>
          <a:xfrm>
            <a:off x="3108325" y="6378575"/>
            <a:ext cx="29257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6"/>
          <p:cNvSpPr txBox="1"/>
          <p:nvPr>
            <p:ph idx="10" type="dt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6"/>
          <p:cNvSpPr txBox="1"/>
          <p:nvPr>
            <p:ph idx="12" type="sldNum"/>
          </p:nvPr>
        </p:nvSpPr>
        <p:spPr>
          <a:xfrm>
            <a:off x="100013" y="6607175"/>
            <a:ext cx="1793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"/>
          <p:cNvSpPr txBox="1"/>
          <p:nvPr>
            <p:ph idx="4294967295" type="subTitle"/>
          </p:nvPr>
        </p:nvSpPr>
        <p:spPr>
          <a:xfrm>
            <a:off x="1661400" y="2717550"/>
            <a:ext cx="5438100" cy="6579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None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Team G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1"/>
          <p:cNvSpPr/>
          <p:nvPr/>
        </p:nvSpPr>
        <p:spPr>
          <a:xfrm>
            <a:off x="3486150" y="5641975"/>
            <a:ext cx="2297106" cy="3079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3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May 21st 2025</a:t>
            </a:r>
            <a:endParaRPr/>
          </a:p>
        </p:txBody>
      </p:sp>
      <p:sp>
        <p:nvSpPr>
          <p:cNvPr id="174" name="Google Shape;174;p1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3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Matplotlib</a:t>
            </a: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Architecture Analysis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1"/>
          <p:cNvSpPr txBox="1"/>
          <p:nvPr>
            <p:ph idx="4294967295" type="subTitle"/>
          </p:nvPr>
        </p:nvSpPr>
        <p:spPr>
          <a:xfrm>
            <a:off x="1201575" y="1891475"/>
            <a:ext cx="6866400" cy="7230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SOEN 6471 - Advanced Software Architecture</a:t>
            </a:r>
            <a:endParaRPr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7" name="Google Shape;177;p1"/>
          <p:cNvGraphicFramePr/>
          <p:nvPr/>
        </p:nvGraphicFramePr>
        <p:xfrm>
          <a:off x="1015275" y="315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{01C7B16B-8616-4433-A42F-7D45C4073A0D}</a:tableStyleId>
              </a:tblPr>
              <a:tblGrid>
                <a:gridCol w="5317275"/>
                <a:gridCol w="1921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Student Name</a:t>
                      </a:r>
                      <a:endParaRPr b="1"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Student ID</a:t>
                      </a:r>
                      <a:endParaRPr b="1"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Diego Palacios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ahoma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40270954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Jayasurya Pazhani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40289512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Shahul Hameed Pichhi Thameenansari Syedmeera</a:t>
                      </a:r>
                      <a:endParaRPr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40290787</a:t>
                      </a:r>
                      <a:endParaRPr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a7a600359_0_43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5a7a600359_0_43"/>
          <p:cNvSpPr txBox="1"/>
          <p:nvPr/>
        </p:nvSpPr>
        <p:spPr>
          <a:xfrm>
            <a:off x="303225" y="1518250"/>
            <a:ext cx="5199000" cy="4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1C1C1C"/>
                </a:solidFill>
                <a:latin typeface="Tahoma"/>
                <a:ea typeface="Tahoma"/>
                <a:cs typeface="Tahoma"/>
                <a:sym typeface="Tahoma"/>
              </a:rPr>
              <a:t>Stakeholders are individuals or groups who interact with or are affected by the system.</a:t>
            </a:r>
            <a:endParaRPr sz="2000">
              <a:solidFill>
                <a:srgbClr val="1C1C1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1C1C1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1C1C1C"/>
                </a:solidFill>
                <a:latin typeface="Tahoma"/>
                <a:ea typeface="Tahoma"/>
                <a:cs typeface="Tahoma"/>
                <a:sym typeface="Tahoma"/>
              </a:rPr>
              <a:t>They are categorized as:</a:t>
            </a:r>
            <a:endParaRPr sz="2000">
              <a:solidFill>
                <a:srgbClr val="1C1C1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Tahoma"/>
              <a:buChar char="●"/>
            </a:pPr>
            <a:r>
              <a:rPr b="1" lang="en-US" sz="2000">
                <a:solidFill>
                  <a:srgbClr val="1C1C1C"/>
                </a:solidFill>
                <a:latin typeface="Tahoma"/>
                <a:ea typeface="Tahoma"/>
                <a:cs typeface="Tahoma"/>
                <a:sym typeface="Tahoma"/>
              </a:rPr>
              <a:t>Primary </a:t>
            </a:r>
            <a:r>
              <a:rPr lang="en-US" sz="2000">
                <a:solidFill>
                  <a:srgbClr val="1C1C1C"/>
                </a:solidFill>
                <a:latin typeface="Tahoma"/>
                <a:ea typeface="Tahoma"/>
                <a:cs typeface="Tahoma"/>
                <a:sym typeface="Tahoma"/>
              </a:rPr>
              <a:t>– Direct users and core contributors</a:t>
            </a:r>
            <a:endParaRPr sz="2000">
              <a:solidFill>
                <a:srgbClr val="1C1C1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Tahoma"/>
              <a:buChar char="●"/>
            </a:pPr>
            <a:r>
              <a:rPr b="1" lang="en-US" sz="2000">
                <a:solidFill>
                  <a:srgbClr val="1C1C1C"/>
                </a:solidFill>
                <a:latin typeface="Tahoma"/>
                <a:ea typeface="Tahoma"/>
                <a:cs typeface="Tahoma"/>
                <a:sym typeface="Tahoma"/>
              </a:rPr>
              <a:t>Secondary </a:t>
            </a:r>
            <a:r>
              <a:rPr lang="en-US" sz="2000">
                <a:solidFill>
                  <a:srgbClr val="1C1C1C"/>
                </a:solidFill>
                <a:latin typeface="Tahoma"/>
                <a:ea typeface="Tahoma"/>
                <a:cs typeface="Tahoma"/>
                <a:sym typeface="Tahoma"/>
              </a:rPr>
              <a:t>– Indirect users and integrators</a:t>
            </a:r>
            <a:endParaRPr sz="2000">
              <a:solidFill>
                <a:srgbClr val="1C1C1C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Tahoma"/>
              <a:buChar char="●"/>
            </a:pPr>
            <a:r>
              <a:rPr b="1" lang="en-US" sz="2000">
                <a:solidFill>
                  <a:srgbClr val="1C1C1C"/>
                </a:solidFill>
                <a:latin typeface="Tahoma"/>
                <a:ea typeface="Tahoma"/>
                <a:cs typeface="Tahoma"/>
                <a:sym typeface="Tahoma"/>
              </a:rPr>
              <a:t>Tertiary </a:t>
            </a:r>
            <a:r>
              <a:rPr lang="en-US" sz="2000">
                <a:solidFill>
                  <a:srgbClr val="1C1C1C"/>
                </a:solidFill>
                <a:latin typeface="Tahoma"/>
                <a:ea typeface="Tahoma"/>
                <a:cs typeface="Tahoma"/>
                <a:sym typeface="Tahoma"/>
              </a:rPr>
              <a:t>– Peripheral or support participants</a:t>
            </a:r>
            <a:endParaRPr/>
          </a:p>
        </p:txBody>
      </p:sp>
      <p:sp>
        <p:nvSpPr>
          <p:cNvPr id="246" name="Google Shape;246;g35a7a600359_0_43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Stakeholder Model of Matplotlib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7" name="Google Shape;247;g35a7a600359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250" y="2023408"/>
            <a:ext cx="3336975" cy="3181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336218e507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400" y="1373100"/>
            <a:ext cx="3638075" cy="36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36218e5078_0_0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36218e5078_0_0"/>
          <p:cNvSpPr txBox="1"/>
          <p:nvPr/>
        </p:nvSpPr>
        <p:spPr>
          <a:xfrm>
            <a:off x="303225" y="1336675"/>
            <a:ext cx="58848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 stakeholder model identifies and classifies all relevant users and contributors to a system.</a:t>
            </a:r>
            <a:endParaRPr sz="2000"/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Helps in understanding:</a:t>
            </a:r>
            <a:endParaRPr sz="2000"/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Who uses the system?</a:t>
            </a:r>
            <a:endParaRPr sz="2000"/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Who maintains or extends it?</a:t>
            </a:r>
            <a:endParaRPr sz="2000"/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Who benefits from or is influenced by it?</a:t>
            </a:r>
            <a:endParaRPr sz="2000"/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It is u</a:t>
            </a:r>
            <a:r>
              <a:rPr lang="en-US" sz="2000"/>
              <a:t>seful for aligning architecture with real-world usage needs.</a:t>
            </a:r>
            <a:endParaRPr sz="2000"/>
          </a:p>
        </p:txBody>
      </p:sp>
      <p:sp>
        <p:nvSpPr>
          <p:cNvPr id="255" name="Google Shape;255;g336218e5078_0_0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Understanding Stakeholder Models</a:t>
            </a:r>
            <a:endParaRPr sz="3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6218e5078_0_8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336218e5078_0_8"/>
          <p:cNvSpPr txBox="1"/>
          <p:nvPr/>
        </p:nvSpPr>
        <p:spPr>
          <a:xfrm>
            <a:off x="303225" y="1336675"/>
            <a:ext cx="8663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2" name="Google Shape;262;g336218e5078_0_8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Primary Stakeholders</a:t>
            </a:r>
            <a:endParaRPr sz="3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63" name="Google Shape;263;g336218e5078_0_8"/>
          <p:cNvGraphicFramePr/>
          <p:nvPr/>
        </p:nvGraphicFramePr>
        <p:xfrm>
          <a:off x="588975" y="178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{01C7B16B-8616-4433-A42F-7D45C4073A0D}</a:tableStyleId>
              </a:tblPr>
              <a:tblGrid>
                <a:gridCol w="3180150"/>
                <a:gridCol w="4677450"/>
              </a:tblGrid>
              <a:tr h="66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Stakeholders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Role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7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Data Scientist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Use Matplotlib to build analytical visualizations and dashboards.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7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Scientific Researcher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Rely on it for generating figures in academic papers and studies.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7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Software Developer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Integrate Matplotlib in applications and libraries, and it requires stable APIs.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6218e5078_0_24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336218e5078_0_24"/>
          <p:cNvSpPr txBox="1"/>
          <p:nvPr/>
        </p:nvSpPr>
        <p:spPr>
          <a:xfrm>
            <a:off x="303225" y="1336675"/>
            <a:ext cx="8663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0" name="Google Shape;270;g336218e5078_0_24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Secondary </a:t>
            </a: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Stakeholders</a:t>
            </a:r>
            <a:endParaRPr sz="3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71" name="Google Shape;271;g336218e5078_0_24"/>
          <p:cNvGraphicFramePr/>
          <p:nvPr/>
        </p:nvGraphicFramePr>
        <p:xfrm>
          <a:off x="588975" y="178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{01C7B16B-8616-4433-A42F-7D45C4073A0D}</a:tableStyleId>
              </a:tblPr>
              <a:tblGrid>
                <a:gridCol w="3180150"/>
                <a:gridCol w="4677450"/>
              </a:tblGrid>
              <a:tr h="66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Stakeholders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Role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7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Student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Use Matplotlib to learn programming and data visualization.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7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Educators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Demonstrate visual concepts in teaching materials and lectures.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7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Tool </a:t>
                      </a:r>
                      <a:r>
                        <a:rPr lang="en-US" sz="2000"/>
                        <a:t>Developers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Extend Matplotlib via tools like Seaborn or wrappers.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7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Backend Maintainers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Maintain rendering engines (Agg, TkAgg) used by Matplotlib.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6218e5078_0_31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36218e5078_0_31"/>
          <p:cNvSpPr txBox="1"/>
          <p:nvPr/>
        </p:nvSpPr>
        <p:spPr>
          <a:xfrm>
            <a:off x="303225" y="1336675"/>
            <a:ext cx="8663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8" name="Google Shape;278;g336218e5078_0_31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Tertiary </a:t>
            </a: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Stakeholders</a:t>
            </a:r>
            <a:endParaRPr sz="3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79" name="Google Shape;279;g336218e5078_0_31"/>
          <p:cNvGraphicFramePr/>
          <p:nvPr/>
        </p:nvGraphicFramePr>
        <p:xfrm>
          <a:off x="588975" y="178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{01C7B16B-8616-4433-A42F-7D45C4073A0D}</a:tableStyleId>
              </a:tblPr>
              <a:tblGrid>
                <a:gridCol w="3180150"/>
                <a:gridCol w="4677450"/>
              </a:tblGrid>
              <a:tr h="66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Stakeholders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Role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7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Project Managers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Oversee teams using Matplotlib in reporting pipelines.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7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Document Writers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Ensure guides and tutorials are up to date and user-friendly.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7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Open-Source Community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Report bugs, contribute code, and shape the project’s future.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6218e5078_0_16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36218e5078_0_16"/>
          <p:cNvSpPr txBox="1"/>
          <p:nvPr/>
        </p:nvSpPr>
        <p:spPr>
          <a:xfrm>
            <a:off x="303213" y="1336675"/>
            <a:ext cx="8663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6" name="Google Shape;286;g336218e5078_0_16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Stakeholder Model Class Diagram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7" name="Google Shape;287;g336218e5078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25" y="1176500"/>
            <a:ext cx="8113343" cy="49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6218e5078_0_39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36218e5078_0_39"/>
          <p:cNvSpPr txBox="1"/>
          <p:nvPr/>
        </p:nvSpPr>
        <p:spPr>
          <a:xfrm>
            <a:off x="303213" y="1336675"/>
            <a:ext cx="8663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4" name="Google Shape;294;g336218e5078_0_39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Stakeholder Mind-Map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5" name="Google Shape;295;g336218e5078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5375"/>
            <a:ext cx="8839199" cy="342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6218e5078_0_50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36218e5078_0_50"/>
          <p:cNvSpPr txBox="1"/>
          <p:nvPr/>
        </p:nvSpPr>
        <p:spPr>
          <a:xfrm>
            <a:off x="303225" y="1336675"/>
            <a:ext cx="8235000" cy="4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Matplotlib is a powerful open-source 2D plotting library in Python, widely used in scientific and academic domains.</a:t>
            </a:r>
            <a:endParaRPr sz="2000"/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It features a three-layer architecture: Scripting (Pyplot), Artist, and Backend.</a:t>
            </a:r>
            <a:endParaRPr sz="2000"/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Used by various stakeholders including scientists, developers, educators, and tool integrators.</a:t>
            </a:r>
            <a:endParaRPr sz="2000"/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Plays a vital role in the Python data science ecosystem, supporting both static and interactive plotting.</a:t>
            </a:r>
            <a:endParaRPr sz="2000"/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Its architecture balances usability, flexibility, and extensibility, making it a core visualization tool for over 20 years.</a:t>
            </a:r>
            <a:endParaRPr sz="2000"/>
          </a:p>
        </p:txBody>
      </p:sp>
      <p:sp>
        <p:nvSpPr>
          <p:cNvPr id="302" name="Google Shape;302;g336218e5078_0_50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Summary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a7a600359_0_13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35a7a600359_0_13"/>
          <p:cNvSpPr txBox="1"/>
          <p:nvPr/>
        </p:nvSpPr>
        <p:spPr>
          <a:xfrm>
            <a:off x="303213" y="1336675"/>
            <a:ext cx="8663100" cy="3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rPr lang="en-US" sz="18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rPr>
              <a:t>[1] J. D. Hunter, "Matplotlib: A 2D Graphics Environment," Computing in Science &amp; Engineering, vol. 9, no. 3, pp. 90–95, 2007, doi: 10.1109/MCSE.2007.55.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rPr>
              <a:t>[2] M. Droettboom et al., “The Architecture of Matplotlib,” in The Architecture of Open Source Applications – Volume II: Structure, Scale, and a Few More Fearless Hacks, G. Wilson and A. Baxter, Eds. 2012. </a:t>
            </a:r>
            <a:endParaRPr sz="1800">
              <a:solidFill>
                <a:srgbClr val="1C1C1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rPr>
              <a:t>[3] DESOSA Team, "Matplotlib – The Python 2D Plotting Library," in Software Architecture of Open Source Projects, Delft University of Technology, 2017.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rPr lang="en-US" sz="18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rPr>
              <a:t>[4] J. D. Hunter, Matplotlib documentation – History (2008), matplotlib.org (archived in Matplotlib 3.1.1 Manual).</a:t>
            </a:r>
            <a:endParaRPr sz="1800">
              <a:solidFill>
                <a:srgbClr val="1C1C1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rPr lang="en-US" sz="18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rPr>
              <a:t>[5] ISO/IEC/IEEE 42010:2011, Systems and software engineering — Architecture description, International Organization for Standardization, 2011.</a:t>
            </a:r>
            <a:endParaRPr sz="1800">
              <a:solidFill>
                <a:srgbClr val="1C1C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35a7a600359_0_13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References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/>
          <p:nvPr/>
        </p:nvSpPr>
        <p:spPr>
          <a:xfrm>
            <a:off x="303213" y="104775"/>
            <a:ext cx="8662987" cy="812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303150" y="1615300"/>
            <a:ext cx="8663100" cy="4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Gowun Batang"/>
              <a:buAutoNum type="arabicPeriod"/>
            </a:pPr>
            <a:r>
              <a:rPr lang="en-US" sz="2000">
                <a:solidFill>
                  <a:srgbClr val="1C1C1C"/>
                </a:solidFill>
                <a:latin typeface="Gowun Batang"/>
                <a:ea typeface="Gowun Batang"/>
                <a:cs typeface="Gowun Batang"/>
                <a:sym typeface="Gowun Batang"/>
              </a:rPr>
              <a:t>Introduction to</a:t>
            </a:r>
            <a:r>
              <a:rPr lang="en-US" sz="2000">
                <a:solidFill>
                  <a:srgbClr val="1C1C1C"/>
                </a:solidFill>
                <a:latin typeface="Gowun Batang"/>
                <a:ea typeface="Gowun Batang"/>
                <a:cs typeface="Gowun Batang"/>
                <a:sym typeface="Gowun Batang"/>
              </a:rPr>
              <a:t> Matplotlib</a:t>
            </a:r>
            <a:endParaRPr sz="2000">
              <a:solidFill>
                <a:srgbClr val="1C1C1C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Gowun Batang"/>
              <a:buAutoNum type="arabicPeriod"/>
            </a:pPr>
            <a:r>
              <a:rPr lang="en-US" sz="2000">
                <a:solidFill>
                  <a:srgbClr val="1C1C1C"/>
                </a:solidFill>
                <a:latin typeface="Gowun Batang"/>
                <a:ea typeface="Gowun Batang"/>
                <a:cs typeface="Gowun Batang"/>
                <a:sym typeface="Gowun Batang"/>
              </a:rPr>
              <a:t>Key Characteristics &amp; Features</a:t>
            </a:r>
            <a:endParaRPr sz="2000">
              <a:solidFill>
                <a:srgbClr val="1C1C1C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Gowun Batang"/>
              <a:buAutoNum type="arabicPeriod"/>
            </a:pPr>
            <a:r>
              <a:rPr lang="en-US" sz="2000">
                <a:solidFill>
                  <a:srgbClr val="1C1C1C"/>
                </a:solidFill>
                <a:latin typeface="Gowun Batang"/>
                <a:ea typeface="Gowun Batang"/>
                <a:cs typeface="Gowun Batang"/>
                <a:sym typeface="Gowun Batang"/>
              </a:rPr>
              <a:t>Layered Architecture</a:t>
            </a:r>
            <a:endParaRPr sz="2000">
              <a:solidFill>
                <a:srgbClr val="1C1C1C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Gowun Batang"/>
              <a:buAutoNum type="arabicPeriod"/>
            </a:pPr>
            <a:r>
              <a:rPr lang="en-US" sz="2000">
                <a:solidFill>
                  <a:srgbClr val="1C1C1C"/>
                </a:solidFill>
                <a:latin typeface="Gowun Batang"/>
                <a:ea typeface="Gowun Batang"/>
                <a:cs typeface="Gowun Batang"/>
                <a:sym typeface="Gowun Batang"/>
              </a:rPr>
              <a:t>Context of Use Model</a:t>
            </a:r>
            <a:endParaRPr sz="2000">
              <a:solidFill>
                <a:srgbClr val="1C1C1C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Gowun Batang"/>
              <a:buAutoNum type="arabicPeriod"/>
            </a:pPr>
            <a:r>
              <a:rPr lang="en-US" sz="2000">
                <a:solidFill>
                  <a:srgbClr val="1C1C1C"/>
                </a:solidFill>
                <a:latin typeface="Gowun Batang"/>
                <a:ea typeface="Gowun Batang"/>
                <a:cs typeface="Gowun Batang"/>
                <a:sym typeface="Gowun Batang"/>
              </a:rPr>
              <a:t>Class UML Diagram</a:t>
            </a:r>
            <a:endParaRPr sz="2000">
              <a:solidFill>
                <a:srgbClr val="1C1C1C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Gowun Batang"/>
              <a:buAutoNum type="arabicPeriod"/>
            </a:pPr>
            <a:r>
              <a:rPr lang="en-US" sz="2000">
                <a:solidFill>
                  <a:srgbClr val="1C1C1C"/>
                </a:solidFill>
                <a:latin typeface="Gowun Batang"/>
                <a:ea typeface="Gowun Batang"/>
                <a:cs typeface="Gowun Batang"/>
                <a:sym typeface="Gowun Batang"/>
              </a:rPr>
              <a:t>Stakeholder Model</a:t>
            </a:r>
            <a:endParaRPr sz="2000">
              <a:solidFill>
                <a:srgbClr val="1C1C1C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Gowun Batang"/>
              <a:buAutoNum type="arabicPeriod"/>
            </a:pPr>
            <a:r>
              <a:rPr lang="en-US" sz="2000">
                <a:solidFill>
                  <a:srgbClr val="1C1C1C"/>
                </a:solidFill>
                <a:latin typeface="Gowun Batang"/>
                <a:ea typeface="Gowun Batang"/>
                <a:cs typeface="Gowun Batang"/>
                <a:sym typeface="Gowun Batang"/>
              </a:rPr>
              <a:t>Stakeholder Class Diagram</a:t>
            </a:r>
            <a:endParaRPr sz="2000">
              <a:solidFill>
                <a:srgbClr val="1C1C1C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Gowun Batang"/>
              <a:buAutoNum type="arabicPeriod"/>
            </a:pPr>
            <a:r>
              <a:rPr lang="en-US" sz="2000">
                <a:solidFill>
                  <a:srgbClr val="1C1C1C"/>
                </a:solidFill>
                <a:latin typeface="Gowun Batang"/>
                <a:ea typeface="Gowun Batang"/>
                <a:cs typeface="Gowun Batang"/>
                <a:sym typeface="Gowun Batang"/>
              </a:rPr>
              <a:t>Stakeholder Mind-Map</a:t>
            </a:r>
            <a:endParaRPr sz="2000">
              <a:solidFill>
                <a:srgbClr val="1C1C1C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Gowun Batang"/>
              <a:buAutoNum type="arabicPeriod"/>
            </a:pPr>
            <a:r>
              <a:rPr lang="en-US" sz="2000">
                <a:solidFill>
                  <a:srgbClr val="1C1C1C"/>
                </a:solidFill>
                <a:latin typeface="Gowun Batang"/>
                <a:ea typeface="Gowun Batang"/>
                <a:cs typeface="Gowun Batang"/>
                <a:sym typeface="Gowun Batang"/>
              </a:rPr>
              <a:t>Summary</a:t>
            </a:r>
            <a:endParaRPr sz="2000">
              <a:solidFill>
                <a:srgbClr val="1C1C1C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Gowun Batang"/>
              <a:buAutoNum type="arabicPeriod"/>
            </a:pPr>
            <a:r>
              <a:rPr lang="en-US" sz="2000">
                <a:solidFill>
                  <a:srgbClr val="1C1C1C"/>
                </a:solidFill>
                <a:latin typeface="Gowun Batang"/>
                <a:ea typeface="Gowun Batang"/>
                <a:cs typeface="Gowun Batang"/>
                <a:sym typeface="Gowun Batang"/>
              </a:rPr>
              <a:t>References</a:t>
            </a:r>
            <a:endParaRPr sz="2000">
              <a:solidFill>
                <a:srgbClr val="1C1C1C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588963" y="238125"/>
            <a:ext cx="8091487" cy="554038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3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Agenda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616142fa2_0_0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33616142fa2_0_0"/>
          <p:cNvSpPr txBox="1"/>
          <p:nvPr/>
        </p:nvSpPr>
        <p:spPr>
          <a:xfrm>
            <a:off x="303225" y="1356350"/>
            <a:ext cx="83772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Is an open source 2D plotting tool made for Python.</a:t>
            </a:r>
            <a:endParaRPr sz="2000"/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It was created in the early 2000s by John D. Hunter with the purpose of replicating and even extending the plotting capabilities of Matlab using pythons flexibility.</a:t>
            </a:r>
            <a:endParaRPr sz="2000"/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Remains as a core component of data analysis and visualization in scientific computing ecosystems.</a:t>
            </a:r>
            <a:endParaRPr sz="2000"/>
          </a:p>
        </p:txBody>
      </p:sp>
      <p:sp>
        <p:nvSpPr>
          <p:cNvPr id="191" name="Google Shape;191;g33616142fa2_0_0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What is Matplotlib?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2" name="Google Shape;192;g33616142fa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600" y="4049625"/>
            <a:ext cx="1815450" cy="1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3616142fa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525" y="4025152"/>
            <a:ext cx="2052874" cy="186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3616142fa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575" y="4049625"/>
            <a:ext cx="2796600" cy="18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/>
          <p:nvPr/>
        </p:nvSpPr>
        <p:spPr>
          <a:xfrm>
            <a:off x="303213" y="104775"/>
            <a:ext cx="8662987" cy="812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303213" y="1336675"/>
            <a:ext cx="86631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Char char="●"/>
            </a:pPr>
            <a:r>
              <a:rPr lang="en-US" sz="2000">
                <a:solidFill>
                  <a:srgbClr val="1C1C1C"/>
                </a:solidFill>
              </a:rPr>
              <a:t>Enables flexible plotting including special support for histograms and heatmaps</a:t>
            </a:r>
            <a:endParaRPr sz="2000">
              <a:solidFill>
                <a:srgbClr val="1C1C1C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Char char="●"/>
            </a:pPr>
            <a:r>
              <a:rPr lang="en-US" sz="2000">
                <a:solidFill>
                  <a:srgbClr val="1C1C1C"/>
                </a:solidFill>
              </a:rPr>
              <a:t>Supports a double interface:</a:t>
            </a:r>
            <a:endParaRPr sz="2000">
              <a:solidFill>
                <a:srgbClr val="1C1C1C"/>
              </a:solidFill>
            </a:endParaRPr>
          </a:p>
          <a:p>
            <a:pPr indent="-3556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Char char="○"/>
            </a:pPr>
            <a:r>
              <a:rPr lang="en-US" sz="2000">
                <a:solidFill>
                  <a:srgbClr val="1C1C1C"/>
                </a:solidFill>
              </a:rPr>
              <a:t>Pyplot interface inside the </a:t>
            </a:r>
            <a:r>
              <a:rPr i="1" lang="en-US" sz="2000">
                <a:solidFill>
                  <a:srgbClr val="1C1C1C"/>
                </a:solidFill>
              </a:rPr>
              <a:t>matplotlib.pyplot </a:t>
            </a:r>
            <a:r>
              <a:rPr lang="en-US" sz="2000">
                <a:solidFill>
                  <a:srgbClr val="1C1C1C"/>
                </a:solidFill>
              </a:rPr>
              <a:t>module</a:t>
            </a:r>
            <a:endParaRPr sz="2000">
              <a:solidFill>
                <a:srgbClr val="1C1C1C"/>
              </a:solidFill>
            </a:endParaRPr>
          </a:p>
          <a:p>
            <a:pPr indent="-3556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Char char="○"/>
            </a:pPr>
            <a:r>
              <a:rPr lang="en-US" sz="2000">
                <a:solidFill>
                  <a:srgbClr val="1C1C1C"/>
                </a:solidFill>
              </a:rPr>
              <a:t>Object-oriented API for a more programmable approach</a:t>
            </a:r>
            <a:endParaRPr sz="2000">
              <a:solidFill>
                <a:srgbClr val="1C1C1C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Char char="●"/>
            </a:pPr>
            <a:r>
              <a:rPr lang="en-US" sz="2000">
                <a:solidFill>
                  <a:srgbClr val="1C1C1C"/>
                </a:solidFill>
              </a:rPr>
              <a:t>Extended support for extensions</a:t>
            </a:r>
            <a:endParaRPr sz="2000">
              <a:solidFill>
                <a:srgbClr val="1C1C1C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Char char="●"/>
            </a:pPr>
            <a:r>
              <a:rPr lang="en-US" sz="2000">
                <a:solidFill>
                  <a:srgbClr val="1C1C1C"/>
                </a:solidFill>
              </a:rPr>
              <a:t>Multiple render format outputs (PNG, JPG, PDF, SVG, PS, LaTeX)</a:t>
            </a:r>
            <a:endParaRPr sz="2000">
              <a:solidFill>
                <a:srgbClr val="1C1C1C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Char char="●"/>
            </a:pPr>
            <a:r>
              <a:rPr lang="en-US" sz="2000">
                <a:solidFill>
                  <a:srgbClr val="1C1C1C"/>
                </a:solidFill>
              </a:rPr>
              <a:t>Reliability on external libraries like NumPy and Anti-Grain Geometry (AGG) for a high performance rendering</a:t>
            </a:r>
            <a:endParaRPr sz="2000">
              <a:solidFill>
                <a:srgbClr val="1C1C1C"/>
              </a:solidFill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588963" y="238125"/>
            <a:ext cx="8091487" cy="554038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3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Characteristics and Features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212" y="4636875"/>
            <a:ext cx="1881800" cy="18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8612" y="4743186"/>
            <a:ext cx="1669174" cy="166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a7a600359_0_7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35a7a600359_0_7"/>
          <p:cNvSpPr txBox="1"/>
          <p:nvPr/>
        </p:nvSpPr>
        <p:spPr>
          <a:xfrm>
            <a:off x="303225" y="1123950"/>
            <a:ext cx="5015100" cy="4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rPr lang="en-US" sz="1800">
                <a:solidFill>
                  <a:srgbClr val="1C1C1C"/>
                </a:solidFill>
              </a:rPr>
              <a:t>Matplotlibs architecture is structured between 3 entities:</a:t>
            </a:r>
            <a:endParaRPr sz="1800">
              <a:solidFill>
                <a:srgbClr val="1C1C1C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Tahoma"/>
              <a:buChar char="●"/>
            </a:pPr>
            <a:r>
              <a:rPr b="1" lang="en-US" sz="1800">
                <a:solidFill>
                  <a:srgbClr val="1C1C1C"/>
                </a:solidFill>
              </a:rPr>
              <a:t>Scripting Layer: </a:t>
            </a:r>
            <a:r>
              <a:rPr lang="en-US" sz="1800">
                <a:solidFill>
                  <a:srgbClr val="1C1C1C"/>
                </a:solidFill>
              </a:rPr>
              <a:t>corresponding to the </a:t>
            </a:r>
            <a:r>
              <a:rPr i="1" lang="en-US" sz="1800">
                <a:solidFill>
                  <a:srgbClr val="1C1C1C"/>
                </a:solidFill>
              </a:rPr>
              <a:t>matplotlib.pyplot </a:t>
            </a:r>
            <a:r>
              <a:rPr lang="en-US" sz="1800">
                <a:solidFill>
                  <a:srgbClr val="1C1C1C"/>
                </a:solidFill>
              </a:rPr>
              <a:t>module, provides an interface for the user similar to the one established for MATLAB.</a:t>
            </a:r>
            <a:endParaRPr sz="1800">
              <a:solidFill>
                <a:srgbClr val="1C1C1C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Tahoma"/>
              <a:buChar char="●"/>
            </a:pPr>
            <a:r>
              <a:rPr b="1" lang="en-US" sz="1800">
                <a:solidFill>
                  <a:srgbClr val="1C1C1C"/>
                </a:solidFill>
              </a:rPr>
              <a:t>Artist Layer: </a:t>
            </a:r>
            <a:r>
              <a:rPr lang="en-US" sz="1800">
                <a:solidFill>
                  <a:srgbClr val="1C1C1C"/>
                </a:solidFill>
              </a:rPr>
              <a:t>constructs the visual representation of the data after the input process. It doesn’t know the the format being used for the output since it’s not its task.</a:t>
            </a:r>
            <a:endParaRPr sz="1800">
              <a:solidFill>
                <a:srgbClr val="1C1C1C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Tahoma"/>
              <a:buChar char="●"/>
            </a:pPr>
            <a:r>
              <a:rPr b="1" lang="en-US" sz="1800">
                <a:solidFill>
                  <a:srgbClr val="1C1C1C"/>
                </a:solidFill>
              </a:rPr>
              <a:t>Backend Layer: </a:t>
            </a:r>
            <a:r>
              <a:rPr lang="en-US" sz="1800">
                <a:solidFill>
                  <a:srgbClr val="1C1C1C"/>
                </a:solidFill>
              </a:rPr>
              <a:t>is in charge of rendering the drawings processed by the Artist Layer as well as adding support for interactive plots (actions like selecting or zooming).</a:t>
            </a:r>
            <a:endParaRPr sz="1800">
              <a:solidFill>
                <a:srgbClr val="1C1C1C"/>
              </a:solidFill>
            </a:endParaRPr>
          </a:p>
        </p:txBody>
      </p:sp>
      <p:sp>
        <p:nvSpPr>
          <p:cNvPr id="210" name="Google Shape;210;g35a7a600359_0_7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Architecture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1" name="Google Shape;211;g35a7a600359_0_7" title="Untitled Diagram.drawio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050" y="1123958"/>
            <a:ext cx="2962275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a7a600359_0_21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35a7a600359_0_21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Context of Use Model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8" name="Google Shape;218;g35a7a600359_0_21" title="Untitled Diagram.drawio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663" y="958088"/>
            <a:ext cx="7372225" cy="494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a7a600359_0_27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5a7a600359_0_27"/>
          <p:cNvSpPr txBox="1"/>
          <p:nvPr/>
        </p:nvSpPr>
        <p:spPr>
          <a:xfrm>
            <a:off x="303213" y="1336675"/>
            <a:ext cx="86631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1C1C1C"/>
                </a:solidFill>
              </a:rPr>
              <a:t>Breaking down the models components we get:</a:t>
            </a:r>
            <a:endParaRPr sz="2000">
              <a:solidFill>
                <a:srgbClr val="1C1C1C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Tahoma"/>
              <a:buChar char="●"/>
            </a:pPr>
            <a:r>
              <a:rPr b="1" lang="en-US" sz="2000">
                <a:solidFill>
                  <a:srgbClr val="1C1C1C"/>
                </a:solidFill>
              </a:rPr>
              <a:t>End Users: </a:t>
            </a:r>
            <a:r>
              <a:rPr lang="en-US" sz="2000">
                <a:solidFill>
                  <a:srgbClr val="1C1C1C"/>
                </a:solidFill>
              </a:rPr>
              <a:t>normally scientists and researchers in need to visualize experiments and processed data</a:t>
            </a:r>
            <a:endParaRPr sz="2000">
              <a:solidFill>
                <a:srgbClr val="1C1C1C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Tahoma"/>
              <a:buChar char="●"/>
            </a:pPr>
            <a:r>
              <a:rPr b="1" lang="en-US" sz="2000">
                <a:solidFill>
                  <a:srgbClr val="1C1C1C"/>
                </a:solidFill>
              </a:rPr>
              <a:t>Developers: </a:t>
            </a:r>
            <a:r>
              <a:rPr lang="en-US" sz="2000">
                <a:solidFill>
                  <a:srgbClr val="1C1C1C"/>
                </a:solidFill>
              </a:rPr>
              <a:t>different open-source developers are contributing to the Matplotlib GitHub repository, as well as other academic affiliates and even companies like Nasa</a:t>
            </a:r>
            <a:endParaRPr sz="2000">
              <a:solidFill>
                <a:srgbClr val="1C1C1C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Tahoma"/>
              <a:buChar char="●"/>
            </a:pPr>
            <a:r>
              <a:rPr b="1" lang="en-US" sz="2000">
                <a:solidFill>
                  <a:srgbClr val="1C1C1C"/>
                </a:solidFill>
              </a:rPr>
              <a:t>Backend: </a:t>
            </a:r>
            <a:r>
              <a:rPr lang="en-US" sz="2000">
                <a:solidFill>
                  <a:srgbClr val="1C1C1C"/>
                </a:solidFill>
              </a:rPr>
              <a:t>tools like Tkinter and wxPython are used to connect the plotting in Matplotlib to a GUI with the purpose of building an interactive interface</a:t>
            </a:r>
            <a:endParaRPr sz="2000">
              <a:solidFill>
                <a:srgbClr val="1C1C1C"/>
              </a:solidFill>
            </a:endParaRPr>
          </a:p>
        </p:txBody>
      </p:sp>
      <p:sp>
        <p:nvSpPr>
          <p:cNvPr id="225" name="Google Shape;225;g35a7a600359_0_27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Context of Use Model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a7a600359_0_49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35a7a600359_0_49"/>
          <p:cNvSpPr txBox="1"/>
          <p:nvPr/>
        </p:nvSpPr>
        <p:spPr>
          <a:xfrm>
            <a:off x="303213" y="1336675"/>
            <a:ext cx="86631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90000" spcFirstLastPara="1" rIns="90000" wrap="square" tIns="44975">
            <a:sp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Tahoma"/>
              <a:buChar char="●"/>
            </a:pPr>
            <a:r>
              <a:rPr b="1" lang="en-US" sz="2000">
                <a:solidFill>
                  <a:srgbClr val="1C1C1C"/>
                </a:solidFill>
              </a:rPr>
              <a:t>Libraries: </a:t>
            </a:r>
            <a:r>
              <a:rPr lang="en-US" sz="2000">
                <a:solidFill>
                  <a:srgbClr val="1C1C1C"/>
                </a:solidFill>
              </a:rPr>
              <a:t>external libraries are used to give an smoother experience, these include image format libraries and libraries for numerical operations like NumPy</a:t>
            </a:r>
            <a:endParaRPr b="1" sz="2000">
              <a:solidFill>
                <a:srgbClr val="1C1C1C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Tahoma"/>
              <a:buChar char="●"/>
            </a:pPr>
            <a:r>
              <a:rPr b="1" lang="en-US" sz="2000">
                <a:solidFill>
                  <a:srgbClr val="1C1C1C"/>
                </a:solidFill>
              </a:rPr>
              <a:t>Programming languages</a:t>
            </a:r>
            <a:r>
              <a:rPr b="1" lang="en-US" sz="2000">
                <a:solidFill>
                  <a:srgbClr val="1C1C1C"/>
                </a:solidFill>
              </a:rPr>
              <a:t>: </a:t>
            </a:r>
            <a:r>
              <a:rPr lang="en-US" sz="2000">
                <a:solidFill>
                  <a:srgbClr val="1C1C1C"/>
                </a:solidFill>
              </a:rPr>
              <a:t>Matplotlib is mainly developed for python, however, it’s rendergin functionalities granted by the previously mentioned AGG library is powered by C++</a:t>
            </a:r>
            <a:endParaRPr b="1" sz="2000">
              <a:solidFill>
                <a:srgbClr val="1C1C1C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Tahoma"/>
              <a:buChar char="●"/>
            </a:pPr>
            <a:r>
              <a:rPr b="1" lang="en-US" sz="2000">
                <a:solidFill>
                  <a:srgbClr val="1C1C1C"/>
                </a:solidFill>
              </a:rPr>
              <a:t>Testing Resources: </a:t>
            </a:r>
            <a:r>
              <a:rPr lang="en-US" sz="2000">
                <a:solidFill>
                  <a:srgbClr val="1C1C1C"/>
                </a:solidFill>
              </a:rPr>
              <a:t>because of the CI pipelines </a:t>
            </a:r>
            <a:r>
              <a:rPr lang="en-US" sz="2000">
                <a:solidFill>
                  <a:srgbClr val="1C1C1C"/>
                </a:solidFill>
              </a:rPr>
              <a:t>implemented</a:t>
            </a:r>
            <a:r>
              <a:rPr lang="en-US" sz="2000">
                <a:solidFill>
                  <a:srgbClr val="1C1C1C"/>
                </a:solidFill>
              </a:rPr>
              <a:t> for the development, tools like pytest and Tox are used for testing and integration purposes</a:t>
            </a:r>
            <a:r>
              <a:rPr b="1" lang="en-US" sz="2000">
                <a:solidFill>
                  <a:srgbClr val="1C1C1C"/>
                </a:solidFill>
              </a:rPr>
              <a:t>  </a:t>
            </a:r>
            <a:endParaRPr sz="2000">
              <a:solidFill>
                <a:srgbClr val="1C1C1C"/>
              </a:solidFill>
            </a:endParaRPr>
          </a:p>
        </p:txBody>
      </p:sp>
      <p:sp>
        <p:nvSpPr>
          <p:cNvPr id="232" name="Google Shape;232;g35a7a600359_0_49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Context of Use Model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a7a600359_0_37"/>
          <p:cNvSpPr/>
          <p:nvPr/>
        </p:nvSpPr>
        <p:spPr>
          <a:xfrm>
            <a:off x="303213" y="104775"/>
            <a:ext cx="8663004" cy="8128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5a7a600359_0_37"/>
          <p:cNvSpPr txBox="1"/>
          <p:nvPr/>
        </p:nvSpPr>
        <p:spPr>
          <a:xfrm>
            <a:off x="588963" y="238125"/>
            <a:ext cx="8091600" cy="5541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1111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UML Class Diagram</a:t>
            </a:r>
            <a:endParaRPr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9" name="Google Shape;239;g35a7a600359_0_37" title="Untitled Diagram.drawio 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775" y="1001100"/>
            <a:ext cx="7337250" cy="514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1">
  <a:themeElements>
    <a:clrScheme name="Default 1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2016-04-06T04:18:14Z</dcterms:created>
  <dc:creator>Pankaj Kamthan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1033-9.1.0.4550</vt:lpwstr>
  </property>
</Properties>
</file>